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3716000" cy="24384000"/>
  <p:embeddedFontLst>
    <p:embeddedFont>
      <p:font typeface="Arial Black" pitchFamily="34" charset="0"/>
      <p:bold r:id="rId35"/>
    </p:embeddedFont>
    <p:embeddedFont>
      <p:font typeface="EB Garamond" charset="0"/>
      <p:regular r:id="rId36"/>
      <p:bold r:id="rId37"/>
      <p:italic r:id="rId38"/>
      <p:boldItalic r:id="rId39"/>
    </p:embeddedFont>
    <p:embeddedFont>
      <p:font typeface="Roboto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GM2D/BTSh14wxtSIH0xQJIKPV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3EEBD37-C35F-4ECF-B034-BD643BF54888}">
  <a:tblStyle styleId="{33EEBD37-C35F-4ECF-B034-BD643BF54888}" styleName="Table_0">
    <a:wholeTbl>
      <a:tcTxStyle b="off" i="off">
        <a:font>
          <a:latin typeface="Sabon Next LT"/>
          <a:ea typeface="Sabon Next LT"/>
          <a:cs typeface="Sabon Next LT"/>
        </a:font>
        <a:srgbClr val="000000"/>
      </a:tcTxStyle>
      <a:tcStyle>
        <a:tcBdr>
          <a:left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6F6"/>
          </a:solidFill>
        </a:fill>
      </a:tcStyle>
    </a:wholeTbl>
    <a:band1H>
      <a:tcTxStyle/>
      <a:tcStyle>
        <a:tcBdr/>
        <a:fill>
          <a:solidFill>
            <a:srgbClr val="FBED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BED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abon Next LT"/>
          <a:ea typeface="Sabon Next LT"/>
          <a:cs typeface="Sabon Next LT"/>
        </a:font>
        <a:srgbClr val="FDFAF6"/>
      </a:tcTxStyle>
      <a:tcStyle>
        <a:tcBdr/>
        <a:fill>
          <a:solidFill>
            <a:srgbClr val="F5CDCE"/>
          </a:solidFill>
        </a:fill>
      </a:tcStyle>
    </a:lastCol>
    <a:firstCol>
      <a:tcTxStyle b="on" i="off">
        <a:font>
          <a:latin typeface="Sabon Next LT"/>
          <a:ea typeface="Sabon Next LT"/>
          <a:cs typeface="Sabon Next LT"/>
        </a:font>
        <a:srgbClr val="FDFAF6"/>
      </a:tcTxStyle>
      <a:tcStyle>
        <a:tcBdr/>
        <a:fill>
          <a:solidFill>
            <a:srgbClr val="F5CDCE"/>
          </a:solidFill>
        </a:fill>
      </a:tcStyle>
    </a:firstCol>
    <a:lastRow>
      <a:tcTxStyle b="on" i="off">
        <a:font>
          <a:latin typeface="Sabon Next LT"/>
          <a:ea typeface="Sabon Next LT"/>
          <a:cs typeface="Sabon Next LT"/>
        </a:font>
        <a:srgbClr val="FDFAF6"/>
      </a:tcTxStyle>
      <a:tcStyle>
        <a:tcBdr>
          <a:top>
            <a:ln w="381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5CDCE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abon Next LT"/>
          <a:ea typeface="Sabon Next LT"/>
          <a:cs typeface="Sabon Next LT"/>
        </a:font>
        <a:srgbClr val="FDFAF6"/>
      </a:tcTxStyle>
      <a:tcStyle>
        <a:tcBdr>
          <a:bottom>
            <a:ln w="38100" cap="flat" cmpd="sng">
              <a:solidFill>
                <a:srgbClr val="FDFAF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5CDCE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616"/>
        <p:guide orient="horz" pos="3264"/>
        <p:guide orient="horz" pos="2136"/>
        <p:guide orient="horz" pos="4008"/>
        <p:guide orient="horz" pos="1152"/>
        <p:guide orient="horz" pos="2352"/>
        <p:guide orient="horz" pos="1512"/>
        <p:guide orient="horz" pos="2448"/>
        <p:guide orient="horz" pos="960"/>
        <p:guide/>
        <p:guide pos="456"/>
        <p:guide pos="69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pos="5256"/>
        <p:guide pos="72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1da5f2c3d_0_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a1da5f2c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1649c6e2b_0_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a1649c6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a179484e49_0_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a179484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60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1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1600201" y="1153228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2795588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31"/>
          <p:cNvSpPr txBox="1"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8">
  <p:cSld name="Team x8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0"/>
          <p:cNvSpPr txBox="1"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4" name="Google Shape;94;p40"/>
          <p:cNvSpPr>
            <a:spLocks noGrp="1"/>
          </p:cNvSpPr>
          <p:nvPr>
            <p:ph type="pic" idx="2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95" name="Google Shape;95;p40"/>
          <p:cNvSpPr txBox="1">
            <a:spLocks noGrp="1"/>
          </p:cNvSpPr>
          <p:nvPr>
            <p:ph type="body" idx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3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0"/>
          <p:cNvSpPr>
            <a:spLocks noGrp="1"/>
          </p:cNvSpPr>
          <p:nvPr>
            <p:ph type="pic" idx="4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98" name="Google Shape;98;p40"/>
          <p:cNvSpPr txBox="1">
            <a:spLocks noGrp="1"/>
          </p:cNvSpPr>
          <p:nvPr>
            <p:ph type="body" idx="5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body" idx="6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0"/>
          <p:cNvSpPr>
            <a:spLocks noGrp="1"/>
          </p:cNvSpPr>
          <p:nvPr>
            <p:ph type="pic" idx="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1" name="Google Shape;101;p40"/>
          <p:cNvSpPr txBox="1">
            <a:spLocks noGrp="1"/>
          </p:cNvSpPr>
          <p:nvPr>
            <p:ph type="body" idx="8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body" idx="9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>
            <a:spLocks noGrp="1"/>
          </p:cNvSpPr>
          <p:nvPr>
            <p:ph type="pic" idx="13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4" name="Google Shape;104;p40"/>
          <p:cNvSpPr txBox="1">
            <a:spLocks noGrp="1"/>
          </p:cNvSpPr>
          <p:nvPr>
            <p:ph type="body" idx="14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15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>
            <a:spLocks noGrp="1"/>
          </p:cNvSpPr>
          <p:nvPr>
            <p:ph type="pic" idx="16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07" name="Google Shape;107;p40"/>
          <p:cNvSpPr txBox="1">
            <a:spLocks noGrp="1"/>
          </p:cNvSpPr>
          <p:nvPr>
            <p:ph type="body" idx="17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18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>
            <a:spLocks noGrp="1"/>
          </p:cNvSpPr>
          <p:nvPr>
            <p:ph type="pic" idx="19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0" name="Google Shape;110;p40"/>
          <p:cNvSpPr txBox="1">
            <a:spLocks noGrp="1"/>
          </p:cNvSpPr>
          <p:nvPr>
            <p:ph type="body" idx="20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body" idx="2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>
            <a:spLocks noGrp="1"/>
          </p:cNvSpPr>
          <p:nvPr>
            <p:ph type="pic" idx="22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3" name="Google Shape;113;p40"/>
          <p:cNvSpPr txBox="1">
            <a:spLocks noGrp="1"/>
          </p:cNvSpPr>
          <p:nvPr>
            <p:ph type="body" idx="23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body" idx="24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0"/>
          <p:cNvSpPr>
            <a:spLocks noGrp="1"/>
          </p:cNvSpPr>
          <p:nvPr>
            <p:ph type="pic" idx="25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16" name="Google Shape;116;p40"/>
          <p:cNvSpPr txBox="1">
            <a:spLocks noGrp="1"/>
          </p:cNvSpPr>
          <p:nvPr>
            <p:ph type="body" idx="26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27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1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" name="Google Shape;120;p41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" name="Google Shape;121;p41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41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41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41"/>
          <p:cNvSpPr txBox="1"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41"/>
          <p:cNvSpPr>
            <a:spLocks noGrp="1"/>
          </p:cNvSpPr>
          <p:nvPr>
            <p:ph type="pic" idx="2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9" name="Google Shape;129;p41"/>
          <p:cNvSpPr txBox="1">
            <a:spLocks noGrp="1"/>
          </p:cNvSpPr>
          <p:nvPr>
            <p:ph type="body" idx="3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body" idx="4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41"/>
          <p:cNvSpPr>
            <a:spLocks noGrp="1"/>
          </p:cNvSpPr>
          <p:nvPr>
            <p:ph type="pic" idx="5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2" name="Google Shape;132;p41"/>
          <p:cNvSpPr txBox="1">
            <a:spLocks noGrp="1"/>
          </p:cNvSpPr>
          <p:nvPr>
            <p:ph type="body" idx="6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1"/>
          <p:cNvSpPr txBox="1">
            <a:spLocks noGrp="1"/>
          </p:cNvSpPr>
          <p:nvPr>
            <p:ph type="body" idx="7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41"/>
          <p:cNvSpPr>
            <a:spLocks noGrp="1"/>
          </p:cNvSpPr>
          <p:nvPr>
            <p:ph type="pic" idx="8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5" name="Google Shape;135;p41"/>
          <p:cNvSpPr txBox="1">
            <a:spLocks noGrp="1"/>
          </p:cNvSpPr>
          <p:nvPr>
            <p:ph type="body" idx="9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body" idx="13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41"/>
          <p:cNvSpPr>
            <a:spLocks noGrp="1"/>
          </p:cNvSpPr>
          <p:nvPr>
            <p:ph type="pic" idx="14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8" name="Google Shape;138;p41"/>
          <p:cNvSpPr txBox="1">
            <a:spLocks noGrp="1"/>
          </p:cNvSpPr>
          <p:nvPr>
            <p:ph type="body" idx="15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body" idx="16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41"/>
          <p:cNvSpPr>
            <a:spLocks noGrp="1"/>
          </p:cNvSpPr>
          <p:nvPr>
            <p:ph type="pic" idx="17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1" name="Google Shape;141;p41"/>
          <p:cNvSpPr txBox="1">
            <a:spLocks noGrp="1"/>
          </p:cNvSpPr>
          <p:nvPr>
            <p:ph type="body" idx="18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/>
          <p:nvPr/>
        </p:nvSpPr>
        <p:spPr>
          <a:xfrm>
            <a:off x="0" y="0"/>
            <a:ext cx="2838450" cy="2857958"/>
          </a:xfrm>
          <a:custGeom>
            <a:avLst/>
            <a:gdLst/>
            <a:ahLst/>
            <a:cxnLst/>
            <a:rect l="l" t="t" r="r" b="b"/>
            <a:pathLst>
              <a:path w="2838450" h="2857958" extrusionOk="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" name="Google Shape;144;p42"/>
          <p:cNvSpPr/>
          <p:nvPr/>
        </p:nvSpPr>
        <p:spPr>
          <a:xfrm>
            <a:off x="1" y="-1"/>
            <a:ext cx="1970627" cy="1990267"/>
          </a:xfrm>
          <a:custGeom>
            <a:avLst/>
            <a:gdLst/>
            <a:ahLst/>
            <a:cxnLst/>
            <a:rect l="l" t="t" r="r" b="b"/>
            <a:pathLst>
              <a:path w="1970627" h="1990267" extrusionOk="0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5" name="Google Shape;145;p42"/>
          <p:cNvSpPr/>
          <p:nvPr/>
        </p:nvSpPr>
        <p:spPr>
          <a:xfrm>
            <a:off x="1" y="1"/>
            <a:ext cx="1003449" cy="1013015"/>
          </a:xfrm>
          <a:custGeom>
            <a:avLst/>
            <a:gdLst/>
            <a:ahLst/>
            <a:cxnLst/>
            <a:rect l="l" t="t" r="r" b="b"/>
            <a:pathLst>
              <a:path w="1003449" h="1013015" extrusionOk="0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" name="Google Shape;146;p42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8" name="Google Shape;148;p42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body" idx="2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body" idx="3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body" idx="4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body" idx="5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body" idx="6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7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body" idx="8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body" idx="9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2"/>
          <p:cNvSpPr txBox="1">
            <a:spLocks noGrp="1"/>
          </p:cNvSpPr>
          <p:nvPr>
            <p:ph type="body" idx="13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9" name="Google Shape;159;p42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w="12700" cap="flat" cmpd="sng">
            <a:solidFill>
              <a:srgbClr val="F1D0D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3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3" name="Google Shape;163;p4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3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" name="Google Shape;165;p43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6" name="Google Shape;166;p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3"/>
          <p:cNvSpPr txBox="1"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body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44"/>
          <p:cNvSpPr>
            <a:spLocks noGrp="1"/>
          </p:cNvSpPr>
          <p:nvPr>
            <p:ph type="pic" idx="2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8" name="Google Shape;178;p44"/>
          <p:cNvSpPr txBox="1">
            <a:spLocks noGrp="1"/>
          </p:cNvSpPr>
          <p:nvPr>
            <p:ph type="body" idx="3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p44"/>
          <p:cNvSpPr>
            <a:spLocks noGrp="1"/>
          </p:cNvSpPr>
          <p:nvPr>
            <p:ph type="pic" idx="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1" name="Google Shape;181;p44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3" name="Google Shape;183;p44"/>
          <p:cNvSpPr>
            <a:spLocks noGrp="1"/>
          </p:cNvSpPr>
          <p:nvPr>
            <p:ph type="pic" idx="8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84" name="Google Shape;184;p44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" name="Google Shape;187;p45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" name="Google Shape;188;p45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45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" name="Google Shape;190;p4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45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4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6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46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4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4" name="Google Shape;204;p46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6"/>
          <p:cNvSpPr txBox="1">
            <a:spLocks noGrp="1"/>
          </p:cNvSpPr>
          <p:nvPr>
            <p:ph type="body" idx="1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body" idx="2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47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47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48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4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2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8" name="Google Shape;18;p32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9" name="Google Shape;19;p32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0" name="Google Shape;20;p32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21" name="Google Shape;21;p32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2" name="Google Shape;22;p32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3" name="Google Shape;23;p32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5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" name="Google Shape;28;p33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" name="Google Shape;29;p33"/>
          <p:cNvSpPr/>
          <p:nvPr/>
        </p:nvSpPr>
        <p:spPr>
          <a:xfrm>
            <a:off x="1" y="1"/>
            <a:ext cx="3423785" cy="3437345"/>
          </a:xfrm>
          <a:custGeom>
            <a:avLst/>
            <a:gdLst/>
            <a:ahLst/>
            <a:cxnLst/>
            <a:rect l="l" t="t" r="r" b="b"/>
            <a:pathLst>
              <a:path w="3423785" h="3437345" extrusionOk="0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ftr" idx="11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4" name="Google Shape;34;p33"/>
          <p:cNvSpPr/>
          <p:nvPr/>
        </p:nvSpPr>
        <p:spPr>
          <a:xfrm>
            <a:off x="1" y="869"/>
            <a:ext cx="3423785" cy="3436477"/>
          </a:xfrm>
          <a:custGeom>
            <a:avLst/>
            <a:gdLst/>
            <a:ahLst/>
            <a:cxnLst/>
            <a:rect l="l" t="t" r="r" b="b"/>
            <a:pathLst>
              <a:path w="3423785" h="3436477" extrusionOk="0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/>
        </p:nvSpPr>
        <p:spPr>
          <a:xfrm>
            <a:off x="9866106" y="0"/>
            <a:ext cx="2325894" cy="2180854"/>
          </a:xfrm>
          <a:custGeom>
            <a:avLst/>
            <a:gdLst/>
            <a:ahLst/>
            <a:cxnLst/>
            <a:rect l="l" t="t" r="r" b="b"/>
            <a:pathLst>
              <a:path w="2325894" h="2180854" extrusionOk="0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body" idx="1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/>
          <p:nvPr/>
        </p:nvSpPr>
        <p:spPr>
          <a:xfrm>
            <a:off x="2062836" y="686475"/>
            <a:ext cx="7774629" cy="6193018"/>
          </a:xfrm>
          <a:custGeom>
            <a:avLst/>
            <a:gdLst/>
            <a:ahLst/>
            <a:cxnLst/>
            <a:rect l="l" t="t" r="r" b="b"/>
            <a:pathLst>
              <a:path w="7774629" h="6193018" extrusionOk="0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" name="Google Shape;43;p35"/>
          <p:cNvSpPr/>
          <p:nvPr/>
        </p:nvSpPr>
        <p:spPr>
          <a:xfrm>
            <a:off x="7610252" y="1"/>
            <a:ext cx="2273668" cy="3147998"/>
          </a:xfrm>
          <a:custGeom>
            <a:avLst/>
            <a:gdLst/>
            <a:ahLst/>
            <a:cxnLst/>
            <a:rect l="l" t="t" r="r" b="b"/>
            <a:pathLst>
              <a:path w="2273668" h="3147998" extrusionOk="0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35"/>
          <p:cNvSpPr/>
          <p:nvPr/>
        </p:nvSpPr>
        <p:spPr>
          <a:xfrm>
            <a:off x="9883919" y="2"/>
            <a:ext cx="2254928" cy="3141557"/>
          </a:xfrm>
          <a:custGeom>
            <a:avLst/>
            <a:gdLst/>
            <a:ahLst/>
            <a:cxnLst/>
            <a:rect l="l" t="t" r="r" b="b"/>
            <a:pathLst>
              <a:path w="2254928" h="3141557" extrusionOk="0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35"/>
          <p:cNvSpPr/>
          <p:nvPr/>
        </p:nvSpPr>
        <p:spPr>
          <a:xfrm>
            <a:off x="8395730" y="2"/>
            <a:ext cx="2959203" cy="2352793"/>
          </a:xfrm>
          <a:custGeom>
            <a:avLst/>
            <a:gdLst/>
            <a:ahLst/>
            <a:cxnLst/>
            <a:rect l="l" t="t" r="r" b="b"/>
            <a:pathLst>
              <a:path w="2959203" h="2352793" extrusionOk="0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35"/>
          <p:cNvSpPr/>
          <p:nvPr/>
        </p:nvSpPr>
        <p:spPr>
          <a:xfrm>
            <a:off x="1390854" y="3130662"/>
            <a:ext cx="3106248" cy="3748831"/>
          </a:xfrm>
          <a:custGeom>
            <a:avLst/>
            <a:gdLst/>
            <a:ahLst/>
            <a:cxnLst/>
            <a:rect l="l" t="t" r="r" b="b"/>
            <a:pathLst>
              <a:path w="3106248" h="3748831" extrusionOk="0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35"/>
          <p:cNvSpPr/>
          <p:nvPr/>
        </p:nvSpPr>
        <p:spPr>
          <a:xfrm>
            <a:off x="0" y="3130661"/>
            <a:ext cx="1400640" cy="3748832"/>
          </a:xfrm>
          <a:custGeom>
            <a:avLst/>
            <a:gdLst/>
            <a:ahLst/>
            <a:cxnLst/>
            <a:rect l="l" t="t" r="r" b="b"/>
            <a:pathLst>
              <a:path w="1400640" h="3748832" extrusionOk="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35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36" descr="preencoded.png"/>
          <p:cNvSpPr/>
          <p:nvPr/>
        </p:nvSpPr>
        <p:spPr>
          <a:xfrm>
            <a:off x="7538626" y="13142"/>
            <a:ext cx="4653374" cy="6831717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3" name="Google Shape;53;p3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6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body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sz="33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body" idx="2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body" idx="3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8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" name="Google Shape;68;p38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" name="Google Shape;69;p38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0" name="Google Shape;70;p38"/>
          <p:cNvSpPr/>
          <p:nvPr/>
        </p:nvSpPr>
        <p:spPr>
          <a:xfrm flipH="1">
            <a:off x="2535251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38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4">
  <p:cSld name="Team x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39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8" name="Google Shape;78;p39"/>
          <p:cNvSpPr>
            <a:spLocks noGrp="1"/>
          </p:cNvSpPr>
          <p:nvPr>
            <p:ph type="pic" idx="2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79" name="Google Shape;79;p39"/>
          <p:cNvSpPr txBox="1">
            <a:spLocks noGrp="1"/>
          </p:cNvSpPr>
          <p:nvPr>
            <p:ph type="body" idx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3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>
            <a:spLocks noGrp="1"/>
          </p:cNvSpPr>
          <p:nvPr>
            <p:ph type="pic" idx="4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82" name="Google Shape;82;p39"/>
          <p:cNvSpPr txBox="1">
            <a:spLocks noGrp="1"/>
          </p:cNvSpPr>
          <p:nvPr>
            <p:ph type="body" idx="5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6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>
            <a:spLocks noGrp="1"/>
          </p:cNvSpPr>
          <p:nvPr>
            <p:ph type="pic" idx="7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85" name="Google Shape;85;p39"/>
          <p:cNvSpPr txBox="1">
            <a:spLocks noGrp="1"/>
          </p:cNvSpPr>
          <p:nvPr>
            <p:ph type="body" idx="8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9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>
            <a:spLocks noGrp="1"/>
          </p:cNvSpPr>
          <p:nvPr>
            <p:ph type="pic" idx="1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88" name="Google Shape;88;p39"/>
          <p:cNvSpPr txBox="1">
            <a:spLocks noGrp="1"/>
          </p:cNvSpPr>
          <p:nvPr>
            <p:ph type="body" idx="14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body" idx="15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klaAlkesh/Brain-Tumor-Detector-using-MRI-Images-.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>
            <a:spLocks noGrp="1"/>
          </p:cNvSpPr>
          <p:nvPr>
            <p:ph type="ctrTitle"/>
          </p:nvPr>
        </p:nvSpPr>
        <p:spPr>
          <a:xfrm>
            <a:off x="3403092" y="684736"/>
            <a:ext cx="5542500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BRAIN TUMOR CLASSIFICATION</a:t>
            </a:r>
            <a:br>
              <a:rPr lang="en-US"/>
            </a:br>
            <a:r>
              <a:rPr lang="en-US"/>
              <a:t>FROM MRI </a:t>
            </a:r>
            <a:br>
              <a:rPr lang="en-US"/>
            </a:br>
            <a:endParaRPr/>
          </a:p>
        </p:txBody>
      </p:sp>
      <p:sp>
        <p:nvSpPr>
          <p:cNvPr id="237" name="Google Shape;237;p1"/>
          <p:cNvSpPr txBox="1">
            <a:spLocks noGrp="1"/>
          </p:cNvSpPr>
          <p:nvPr>
            <p:ph type="subTitle" idx="1"/>
          </p:nvPr>
        </p:nvSpPr>
        <p:spPr>
          <a:xfrm>
            <a:off x="3588589" y="2923148"/>
            <a:ext cx="5200319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Team – 5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Alkesh Shukla – S20210020252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Gaurav Anand – S20210020273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Rohit N      –      S20210020297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>
            <a:spLocks noGrp="1"/>
          </p:cNvSpPr>
          <p:nvPr>
            <p:ph type="title"/>
          </p:nvPr>
        </p:nvSpPr>
        <p:spPr>
          <a:xfrm>
            <a:off x="768096" y="525865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DATA AUGMENTATION</a:t>
            </a:r>
            <a:endParaRPr/>
          </a:p>
        </p:txBody>
      </p:sp>
      <p:sp>
        <p:nvSpPr>
          <p:cNvPr id="300" name="Google Shape;300;p1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01" name="Google Shape;30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41250" y="1293961"/>
            <a:ext cx="5552984" cy="54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 txBox="1"/>
          <p:nvPr/>
        </p:nvSpPr>
        <p:spPr>
          <a:xfrm>
            <a:off x="443742" y="1534184"/>
            <a:ext cx="5741397" cy="507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Applying Data Augmentation techniques on the dataset, by using ImageDataGenerator.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Applied the following techniques: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Rescale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Rotate Range : 10 degree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Shifting Width : 0.2 * img_width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Shifting Height : 0.2 * img_height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Sheer : 12.5 * img_height</a:t>
            </a:r>
            <a:endParaRPr/>
          </a:p>
          <a:p>
            <a:pPr marL="681228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Horizontal flip</a:t>
            </a:r>
            <a:endParaRPr/>
          </a:p>
          <a:p>
            <a:pPr marL="681228" marR="0" lvl="1" indent="-241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7472" marR="0" lvl="0" indent="-34747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Used flow_from_directory to load data from dataset directories.</a:t>
            </a:r>
            <a:endParaRPr/>
          </a:p>
          <a:p>
            <a:pPr marL="347472" marR="0" lvl="0" indent="-19507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7472" marR="0" lvl="0" indent="-19507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 txBox="1">
            <a:spLocks noGrp="1"/>
          </p:cNvSpPr>
          <p:nvPr>
            <p:ph type="title"/>
          </p:nvPr>
        </p:nvSpPr>
        <p:spPr>
          <a:xfrm>
            <a:off x="259080" y="210312"/>
            <a:ext cx="747881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Arial Black"/>
              <a:buNone/>
            </a:pPr>
            <a:r>
              <a:rPr lang="en-US" sz="4000"/>
              <a:t>AUGMENTED</a:t>
            </a:r>
            <a:br>
              <a:rPr lang="en-US" sz="4000"/>
            </a:br>
            <a:r>
              <a:rPr lang="en-US" sz="4000"/>
              <a:t> DATASET</a:t>
            </a:r>
            <a:endParaRPr/>
          </a:p>
        </p:txBody>
      </p:sp>
      <p:pic>
        <p:nvPicPr>
          <p:cNvPr id="308" name="Google Shape;30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79367" y="89707"/>
            <a:ext cx="6653554" cy="676829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 txBox="1">
            <a:spLocks noGrp="1"/>
          </p:cNvSpPr>
          <p:nvPr>
            <p:ph type="sldNum" idx="12"/>
          </p:nvPr>
        </p:nvSpPr>
        <p:spPr>
          <a:xfrm>
            <a:off x="93338" y="6510528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310" name="Google Shape;310;p11"/>
          <p:cNvSpPr txBox="1"/>
          <p:nvPr/>
        </p:nvSpPr>
        <p:spPr>
          <a:xfrm>
            <a:off x="779900" y="1762050"/>
            <a:ext cx="3000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Augmented Dataset involves expanding data collections by adding more examples, enhancing the accuracy and adaptability of artificial intelligence systems. It's like broadening a library for better real-world performance.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title"/>
          </p:nvPr>
        </p:nvSpPr>
        <p:spPr>
          <a:xfrm>
            <a:off x="2346385" y="3048684"/>
            <a:ext cx="7358331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 dirty="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FEATURE EXTRACTION</a:t>
            </a:r>
            <a:endParaRPr dirty="0"/>
          </a:p>
        </p:txBody>
      </p:sp>
      <p:sp>
        <p:nvSpPr>
          <p:cNvPr id="316" name="Google Shape;316;p12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Wavelet 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Feature Extraction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WAVELET FEATURE EXTRACTION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2" name="Google Shape;322;p1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323" name="Google Shape;32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68351" y="1428161"/>
            <a:ext cx="6120600" cy="51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3"/>
          <p:cNvSpPr txBox="1"/>
          <p:nvPr/>
        </p:nvSpPr>
        <p:spPr>
          <a:xfrm>
            <a:off x="217817" y="1150066"/>
            <a:ext cx="5510123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Applied a 2D Discrete Wavelet Transform to an image.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The LL component represents the approximation of the image at a lower resolution.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The LH component contains the high-frequency details in the horizontal direction.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The HL component contains the high-frequency details in the vertical direction.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The HH component contains high-frequency details in both the horizontal and vertical directions.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330" name="Google Shape;3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7187"/>
            <a:ext cx="12192000" cy="307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61913"/>
            <a:ext cx="12192000" cy="307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0536"/>
            <a:ext cx="12192000" cy="307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713284"/>
            <a:ext cx="12192000" cy="307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>
            <a:spLocks noGrp="1"/>
          </p:cNvSpPr>
          <p:nvPr>
            <p:ph type="title"/>
          </p:nvPr>
        </p:nvSpPr>
        <p:spPr>
          <a:xfrm>
            <a:off x="2346385" y="3776472"/>
            <a:ext cx="7461849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LOGISTIC REGRESSION</a:t>
            </a:r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Using Logistic Regression from sklearn for multiclass image classification.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"/>
          <p:cNvSpPr txBox="1">
            <a:spLocks noGrp="1"/>
          </p:cNvSpPr>
          <p:nvPr>
            <p:ph type="title"/>
          </p:nvPr>
        </p:nvSpPr>
        <p:spPr>
          <a:xfrm>
            <a:off x="712853" y="34747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SKLEARN LOGISTIC REGRESSION 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0" name="Google Shape;350;p1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351" name="Google Shape;35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6742" y="1286111"/>
            <a:ext cx="8644808" cy="283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6742" y="4290342"/>
            <a:ext cx="8644808" cy="235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>
            <a:spLocks noGrp="1"/>
          </p:cNvSpPr>
          <p:nvPr>
            <p:ph type="title"/>
          </p:nvPr>
        </p:nvSpPr>
        <p:spPr>
          <a:xfrm>
            <a:off x="2346385" y="3776472"/>
            <a:ext cx="7461849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SVM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Using Support Vector Machines from sklearn for multiclass image classification.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364" name="Google Shape;36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64123" y="978408"/>
            <a:ext cx="4860705" cy="28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 txBox="1">
            <a:spLocks noGrp="1"/>
          </p:cNvSpPr>
          <p:nvPr>
            <p:ph type="title"/>
          </p:nvPr>
        </p:nvSpPr>
        <p:spPr>
          <a:xfrm>
            <a:off x="758952" y="21031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SKLEARN SVM</a:t>
            </a:r>
            <a:endParaRPr/>
          </a:p>
        </p:txBody>
      </p:sp>
      <p:pic>
        <p:nvPicPr>
          <p:cNvPr id="366" name="Google Shape;36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7086" y="3931986"/>
            <a:ext cx="9534777" cy="271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>
            <a:spLocks noGrp="1"/>
          </p:cNvSpPr>
          <p:nvPr>
            <p:ph type="title"/>
          </p:nvPr>
        </p:nvSpPr>
        <p:spPr>
          <a:xfrm>
            <a:off x="1499616" y="487220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3" name="Google Shape;243;p2"/>
          <p:cNvSpPr txBox="1">
            <a:spLocks noGrp="1"/>
          </p:cNvSpPr>
          <p:nvPr>
            <p:ph type="body" idx="1"/>
          </p:nvPr>
        </p:nvSpPr>
        <p:spPr>
          <a:xfrm>
            <a:off x="1433016" y="1982446"/>
            <a:ext cx="56937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Introduction​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Data Preprocessing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​Feature Extraction - Wavelet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Logistic Regression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Support Vector Machine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Artificial Neural Network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Convolution Neural Network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MobileNetV2 (Pertained Network)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/>
          <p:cNvSpPr txBox="1">
            <a:spLocks noGrp="1"/>
          </p:cNvSpPr>
          <p:nvPr>
            <p:ph type="title"/>
          </p:nvPr>
        </p:nvSpPr>
        <p:spPr>
          <a:xfrm>
            <a:off x="2365075" y="3302019"/>
            <a:ext cx="7461849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ARTIFICIAL NEURAL NETWORK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2" name="Google Shape;372;p20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Build &amp; 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trained</a:t>
            </a: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 ANN for multiclass image classification.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>
            <a:spLocks noGrp="1"/>
          </p:cNvSpPr>
          <p:nvPr>
            <p:ph type="title"/>
          </p:nvPr>
        </p:nvSpPr>
        <p:spPr>
          <a:xfrm>
            <a:off x="431148" y="213590"/>
            <a:ext cx="1091258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ANN MODEL USING TENSORFLOW</a:t>
            </a:r>
            <a:endParaRPr/>
          </a:p>
        </p:txBody>
      </p:sp>
      <p:pic>
        <p:nvPicPr>
          <p:cNvPr id="378" name="Google Shape;37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385" y="1980650"/>
            <a:ext cx="6504317" cy="420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7834" y="1980650"/>
            <a:ext cx="5523781" cy="420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>
            <a:spLocks noGrp="1"/>
          </p:cNvSpPr>
          <p:nvPr>
            <p:ph type="title"/>
          </p:nvPr>
        </p:nvSpPr>
        <p:spPr>
          <a:xfrm>
            <a:off x="336430" y="270697"/>
            <a:ext cx="60298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VISUALIZING ANN</a:t>
            </a:r>
            <a:endParaRPr/>
          </a:p>
        </p:txBody>
      </p:sp>
      <p:pic>
        <p:nvPicPr>
          <p:cNvPr id="386" name="Google Shape;38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16179" y="0"/>
            <a:ext cx="2729189" cy="689174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200" y="1544128"/>
            <a:ext cx="7375244" cy="440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664234" y="273975"/>
            <a:ext cx="10532853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TRAINING &amp; TESTING ANN</a:t>
            </a:r>
            <a:endParaRPr/>
          </a:p>
        </p:txBody>
      </p:sp>
      <p:sp>
        <p:nvSpPr>
          <p:cNvPr id="394" name="Google Shape;394;p2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395" name="Google Shape;3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05" y="3945723"/>
            <a:ext cx="11721989" cy="284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4821" y="956526"/>
            <a:ext cx="8042355" cy="291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title"/>
          </p:nvPr>
        </p:nvSpPr>
        <p:spPr>
          <a:xfrm>
            <a:off x="2365075" y="3302019"/>
            <a:ext cx="7461849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CONVOLUTIONAL NEURAL NETWORK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2" name="Google Shape;402;p24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Build &amp; 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trained</a:t>
            </a: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C</a:t>
            </a: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NN for multiclass image classification.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>
            <a:spLocks noGrp="1"/>
          </p:cNvSpPr>
          <p:nvPr>
            <p:ph type="title"/>
          </p:nvPr>
        </p:nvSpPr>
        <p:spPr>
          <a:xfrm>
            <a:off x="765048" y="21031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CNN USING TENSORFLOW</a:t>
            </a:r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409" name="Google Shape;409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845388"/>
            <a:ext cx="4733708" cy="601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068" y="2684540"/>
            <a:ext cx="696443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5"/>
          <p:cNvPicPr preferRelativeResize="0"/>
          <p:nvPr/>
        </p:nvPicPr>
        <p:blipFill rotWithShape="1">
          <a:blip r:embed="rId5">
            <a:alphaModFix/>
          </a:blip>
          <a:srcRect t="9975" b="10425"/>
          <a:stretch/>
        </p:blipFill>
        <p:spPr>
          <a:xfrm>
            <a:off x="4850068" y="845388"/>
            <a:ext cx="6576884" cy="172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title"/>
          </p:nvPr>
        </p:nvSpPr>
        <p:spPr>
          <a:xfrm>
            <a:off x="664234" y="273975"/>
            <a:ext cx="10532853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TRAINING &amp; TESTING CNN</a:t>
            </a: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827" y="1146087"/>
            <a:ext cx="8463665" cy="269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36563"/>
            <a:ext cx="12192000" cy="269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755904" y="642409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LOSS &amp; ACCURACY PLOTS</a:t>
            </a:r>
            <a:endParaRPr/>
          </a:p>
        </p:txBody>
      </p:sp>
      <p:pic>
        <p:nvPicPr>
          <p:cNvPr id="425" name="Google Shape;425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4019" y="1828800"/>
            <a:ext cx="10482933" cy="46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>
            <a:spLocks noGrp="1"/>
          </p:cNvSpPr>
          <p:nvPr>
            <p:ph type="title"/>
          </p:nvPr>
        </p:nvSpPr>
        <p:spPr>
          <a:xfrm>
            <a:off x="755904" y="21031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CONFUSION MATRIX &amp; METRICS</a:t>
            </a:r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433" name="Google Shape;433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7006" y="930963"/>
            <a:ext cx="5624422" cy="58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2672" y="954686"/>
            <a:ext cx="4071873" cy="58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1da5f2c3d_0_3"/>
          <p:cNvSpPr txBox="1">
            <a:spLocks noGrp="1"/>
          </p:cNvSpPr>
          <p:nvPr>
            <p:ph type="title"/>
          </p:nvPr>
        </p:nvSpPr>
        <p:spPr>
          <a:xfrm>
            <a:off x="765050" y="210300"/>
            <a:ext cx="109983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MobileNetV2 USING TENSORFLOW</a:t>
            </a:r>
            <a:endParaRPr/>
          </a:p>
        </p:txBody>
      </p:sp>
      <p:sp>
        <p:nvSpPr>
          <p:cNvPr id="440" name="Google Shape;440;g2a1da5f2c3d_0_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441" name="Google Shape;441;g2a1da5f2c3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1" y="1524001"/>
            <a:ext cx="6397074" cy="50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a1da5f2c3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775" y="2271724"/>
            <a:ext cx="49815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 txBox="1">
            <a:spLocks noGrp="1"/>
          </p:cNvSpPr>
          <p:nvPr>
            <p:ph type="title"/>
          </p:nvPr>
        </p:nvSpPr>
        <p:spPr>
          <a:xfrm>
            <a:off x="4178808" y="98604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BRAIN TUMOR</a:t>
            </a:r>
            <a:endParaRPr/>
          </a:p>
        </p:txBody>
      </p:sp>
      <p:sp>
        <p:nvSpPr>
          <p:cNvPr id="249" name="Google Shape;249;p3"/>
          <p:cNvSpPr txBox="1">
            <a:spLocks noGrp="1"/>
          </p:cNvSpPr>
          <p:nvPr>
            <p:ph type="body" idx="1"/>
          </p:nvPr>
        </p:nvSpPr>
        <p:spPr>
          <a:xfrm>
            <a:off x="3536830" y="2215672"/>
            <a:ext cx="4244196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/>
              <a:t>A collection of abnormal cells that grows in the brain or central spine canal.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/>
              <a:t>One abnormal cell </a:t>
            </a:r>
            <a:br>
              <a:rPr lang="en-US" sz="2400"/>
            </a:br>
            <a:r>
              <a:rPr lang="en-US" sz="2400"/>
              <a:t>becomes two, </a:t>
            </a:r>
            <a:br>
              <a:rPr lang="en-US" sz="2400"/>
            </a:br>
            <a:r>
              <a:rPr lang="en-US" sz="2400"/>
              <a:t>two becomes four, </a:t>
            </a:r>
            <a:br>
              <a:rPr lang="en-US" sz="2400"/>
            </a:br>
            <a:r>
              <a:rPr lang="en-US" sz="2400"/>
              <a:t>four becomes eight,</a:t>
            </a:r>
            <a:br>
              <a:rPr lang="en-US" sz="2400"/>
            </a:br>
            <a:r>
              <a:rPr lang="en-US" sz="2400"/>
              <a:t>until there is a </a:t>
            </a:r>
            <a:br>
              <a:rPr lang="en-US" sz="2400"/>
            </a:br>
            <a:r>
              <a:rPr lang="en-US" sz="2400"/>
              <a:t>lump of abnormal cells.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 sz="2400"/>
          </a:p>
        </p:txBody>
      </p:sp>
      <p:sp>
        <p:nvSpPr>
          <p:cNvPr id="250" name="Google Shape;250;p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251" name="Google Shape;251;p3"/>
          <p:cNvPicPr preferRelativeResize="0"/>
          <p:nvPr/>
        </p:nvPicPr>
        <p:blipFill rotWithShape="1">
          <a:blip r:embed="rId3">
            <a:alphaModFix/>
          </a:blip>
          <a:srcRect b="7209"/>
          <a:stretch/>
        </p:blipFill>
        <p:spPr>
          <a:xfrm>
            <a:off x="8160589" y="2215672"/>
            <a:ext cx="3772331" cy="302715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1649c6e2b_0_0"/>
          <p:cNvSpPr txBox="1">
            <a:spLocks noGrp="1"/>
          </p:cNvSpPr>
          <p:nvPr>
            <p:ph type="title"/>
          </p:nvPr>
        </p:nvSpPr>
        <p:spPr>
          <a:xfrm>
            <a:off x="755904" y="642409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LOSS &amp; ACCURACY PLOTS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endParaRPr/>
          </a:p>
        </p:txBody>
      </p:sp>
      <p:sp>
        <p:nvSpPr>
          <p:cNvPr id="448" name="Google Shape;448;g2a1649c6e2b_0_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449" name="Google Shape;449;g2a1649c6e2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" y="1562800"/>
            <a:ext cx="11596849" cy="507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179484e49_0_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455" name="Google Shape;455;g2a179484e49_0_0"/>
          <p:cNvSpPr txBox="1"/>
          <p:nvPr/>
        </p:nvSpPr>
        <p:spPr>
          <a:xfrm>
            <a:off x="532063" y="510275"/>
            <a:ext cx="10671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Model Evaluation</a:t>
            </a:r>
            <a:endParaRPr sz="4400" b="1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aphicFrame>
        <p:nvGraphicFramePr>
          <p:cNvPr id="456" name="Google Shape;456;g2a179484e49_0_0"/>
          <p:cNvGraphicFramePr/>
          <p:nvPr/>
        </p:nvGraphicFramePr>
        <p:xfrm>
          <a:off x="758975" y="1955063"/>
          <a:ext cx="10217175" cy="4032350"/>
        </p:xfrm>
        <a:graphic>
          <a:graphicData uri="http://schemas.openxmlformats.org/drawingml/2006/table">
            <a:tbl>
              <a:tblPr firstRow="1" bandRow="1">
                <a:noFill/>
                <a:tableStyleId>{33EEBD37-C35F-4ECF-B034-BD643BF54888}</a:tableStyleId>
              </a:tblPr>
              <a:tblGrid>
                <a:gridCol w="4460725"/>
                <a:gridCol w="5756450"/>
              </a:tblGrid>
              <a:tr h="652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   Model used to classify Brain Tumors</a:t>
                      </a:r>
                      <a:endParaRPr sz="1900" u="none" strike="noStrike" cap="non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DE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Accuracy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DF8C8C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accent6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           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Logistic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Training Score: 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0.9943094769096082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Testing Score:</a:t>
                      </a:r>
                      <a:r>
                        <a:rPr lang="en-US" sz="1900">
                          <a:solidFill>
                            <a:srgbClr val="1F2C8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0.8285214348206474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         Support Vector Machine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Training Score: 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0.940030641278179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Testing Score: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0.8740157480314961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</a:tr>
              <a:tr h="509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       Artificial Neural Network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Loss for ANN model  : 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1.38057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Accuracy for ANN model  :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0.31641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accent6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Convolution Neural Network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Loss for CNN model  :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0.35788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9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Accuracy for CNN model  :</a:t>
                      </a: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0.87500</a:t>
                      </a:r>
                      <a:endParaRPr sz="19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MobileNet + ANN </a:t>
                      </a:r>
                      <a:endParaRPr sz="24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Loss   :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0.1694</a:t>
                      </a:r>
                      <a:endParaRPr sz="19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 Accuracy  :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0.9023</a:t>
                      </a:r>
                      <a:endParaRPr sz="19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</a:tr>
            </a:tbl>
          </a:graphicData>
        </a:graphic>
      </p:graphicFrame>
      <p:sp>
        <p:nvSpPr>
          <p:cNvPr id="457" name="Google Shape;457;g2a179484e49_0_0"/>
          <p:cNvSpPr txBox="1"/>
          <p:nvPr/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1F2C8F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200">
              <a:solidFill>
                <a:srgbClr val="1F2C8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63" name="Google Shape;463;p29"/>
          <p:cNvSpPr txBox="1"/>
          <p:nvPr/>
        </p:nvSpPr>
        <p:spPr>
          <a:xfrm>
            <a:off x="1011720" y="2648829"/>
            <a:ext cx="5200319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Team – 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Alkesh Shukla – S20210020252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Gaurav Anand – S20210020273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Rohit N      –      S20210020297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Github Repository link: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https://github.com/shuklaAlkesh/Brain-Tumor-Detector-using-MRI-Images-.git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>
            <a:spLocks noGrp="1"/>
          </p:cNvSpPr>
          <p:nvPr>
            <p:ph type="title"/>
          </p:nvPr>
        </p:nvSpPr>
        <p:spPr>
          <a:xfrm>
            <a:off x="301802" y="401327"/>
            <a:ext cx="10671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DIAGNOSING BRAIN TUMOR - MRI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7" name="Google Shape;257;p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258" name="Google Shape;258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84150" y="2044197"/>
            <a:ext cx="5577300" cy="31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"/>
          <p:cNvSpPr txBox="1"/>
          <p:nvPr/>
        </p:nvSpPr>
        <p:spPr>
          <a:xfrm>
            <a:off x="89650" y="1238700"/>
            <a:ext cx="6094500" cy="5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Magnetic Resonance Imaging (MRI):</a:t>
            </a:r>
            <a:endParaRPr sz="1800"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Utilizes powerful magnets and radio waves.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Generates detailed cross-sectional images of the  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body's internal structures.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Non-invasive and does not involve ionizing radiation.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Key Features:</a:t>
            </a:r>
            <a:endParaRPr sz="1800"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Safe diagnostic tool.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Provides comprehensive views of soft tissues,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organs, and the brain.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Utilizes principles of nuclear magnetic resonance.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Advantages:</a:t>
            </a:r>
            <a:endParaRPr sz="1800"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Enables accurate diagnosis.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Facilitates precise treatment planning.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Offers detailed insights without the use of harmful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radiation.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65" name="Google Shape;265;p5"/>
          <p:cNvSpPr txBox="1"/>
          <p:nvPr/>
        </p:nvSpPr>
        <p:spPr>
          <a:xfrm>
            <a:off x="532063" y="510275"/>
            <a:ext cx="10671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1F2C8F"/>
                </a:solidFill>
                <a:latin typeface="Arial Black"/>
                <a:ea typeface="Arial Black"/>
                <a:cs typeface="Arial Black"/>
                <a:sym typeface="Arial Black"/>
              </a:rPr>
              <a:t>CATEGORIES</a:t>
            </a:r>
            <a:endParaRPr sz="4400" b="1">
              <a:solidFill>
                <a:srgbClr val="1F2C8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aphicFrame>
        <p:nvGraphicFramePr>
          <p:cNvPr id="266" name="Google Shape;266;p5"/>
          <p:cNvGraphicFramePr/>
          <p:nvPr/>
        </p:nvGraphicFramePr>
        <p:xfrm>
          <a:off x="758975" y="1955063"/>
          <a:ext cx="10217175" cy="3226585"/>
        </p:xfrm>
        <a:graphic>
          <a:graphicData uri="http://schemas.openxmlformats.org/drawingml/2006/table">
            <a:tbl>
              <a:tblPr firstRow="1" bandRow="1">
                <a:noFill/>
                <a:tableStyleId>{33EEBD37-C35F-4ECF-B034-BD643BF54888}</a:tableStyleId>
              </a:tblPr>
              <a:tblGrid>
                <a:gridCol w="3066575"/>
                <a:gridCol w="7150600"/>
              </a:tblGrid>
              <a:tr h="652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Classes of Brain Tumors</a:t>
                      </a:r>
                      <a:endParaRPr sz="1900" u="none" strike="noStrike" cap="non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6900" marR="96900" marT="48450" marB="48450" anchor="ctr">
                    <a:solidFill>
                      <a:srgbClr val="DE8C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Basic Description 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DF8C8C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Glioma 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Originates in glial cells. - Diverse appearances on MRI aid precise identification.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Meningioma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Arises from the meninges. - Distinct features on scans for clear diagnosis.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</a:tr>
              <a:tr h="50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Tumor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Absence of detectable tumor. - Provides reassurance, eliminating tumor-related concerns.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1D0D0"/>
                    </a:solidFill>
                  </a:tcPr>
                </a:tc>
              </a:tr>
              <a:tr h="546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Pituitary Tumor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Develops in the pituitary gland. - Recognizable patterns aiding endocrine-related evaluations.</a:t>
                      </a:r>
                      <a:endParaRPr/>
                    </a:p>
                  </a:txBody>
                  <a:tcPr marL="96900" marR="96900" marT="48450" marB="48450" anchor="ctr">
                    <a:solidFill>
                      <a:srgbClr val="F8E7E7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p5"/>
          <p:cNvSpPr txBox="1"/>
          <p:nvPr/>
        </p:nvSpPr>
        <p:spPr>
          <a:xfrm>
            <a:off x="10945368" y="457200"/>
            <a:ext cx="987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1F2C8F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>
              <a:solidFill>
                <a:srgbClr val="1F2C8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755650" y="21031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METRICS</a:t>
            </a:r>
            <a:endParaRPr sz="44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3" name="Google Shape;273;p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274" name="Google Shape;274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3215" y="897147"/>
            <a:ext cx="10478852" cy="583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>
            <a:spLocks noGrp="1"/>
          </p:cNvSpPr>
          <p:nvPr>
            <p:ph type="title"/>
          </p:nvPr>
        </p:nvSpPr>
        <p:spPr>
          <a:xfrm>
            <a:off x="2346385" y="3776472"/>
            <a:ext cx="7358331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DATA PREPROCESSING</a:t>
            </a:r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Exploring &amp; Augmenting the dataset.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758952" y="74860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MRI IMAGE DATASET </a:t>
            </a:r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287" name="Google Shape;287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1442" y="1600290"/>
            <a:ext cx="6754483" cy="524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DATA DISTRIBUTION</a:t>
            </a:r>
            <a:endParaRPr/>
          </a:p>
        </p:txBody>
      </p:sp>
      <p:pic>
        <p:nvPicPr>
          <p:cNvPr id="293" name="Google Shape;29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510" y="2691441"/>
            <a:ext cx="11486979" cy="3450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Custom</PresentationFormat>
  <Paragraphs>142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EB Garamond</vt:lpstr>
      <vt:lpstr>Noto Sans Symbols</vt:lpstr>
      <vt:lpstr>Roboto</vt:lpstr>
      <vt:lpstr>Sabon Next LT</vt:lpstr>
      <vt:lpstr>Office Theme</vt:lpstr>
      <vt:lpstr>BRAIN TUMOR CLASSIFICATION FROM MRI  </vt:lpstr>
      <vt:lpstr>AGENDA</vt:lpstr>
      <vt:lpstr>BRAIN TUMOR</vt:lpstr>
      <vt:lpstr>DIAGNOSING BRAIN TUMOR - MRI</vt:lpstr>
      <vt:lpstr>Slide 5</vt:lpstr>
      <vt:lpstr>METRICS</vt:lpstr>
      <vt:lpstr>DATA PREPROCESSING</vt:lpstr>
      <vt:lpstr>MRI IMAGE DATASET </vt:lpstr>
      <vt:lpstr>DATA DISTRIBUTION</vt:lpstr>
      <vt:lpstr>DATA AUGMENTATION</vt:lpstr>
      <vt:lpstr>AUGMENTED  DATASET</vt:lpstr>
      <vt:lpstr>FEATURE EXTRACTION</vt:lpstr>
      <vt:lpstr>WAVELET FEATURE EXTRACTION</vt:lpstr>
      <vt:lpstr>Slide 14</vt:lpstr>
      <vt:lpstr>Slide 15</vt:lpstr>
      <vt:lpstr>LOGISTIC REGRESSION</vt:lpstr>
      <vt:lpstr>SKLEARN LOGISTIC REGRESSION </vt:lpstr>
      <vt:lpstr>SVM</vt:lpstr>
      <vt:lpstr>SKLEARN SVM</vt:lpstr>
      <vt:lpstr>ARTIFICIAL NEURAL NETWORK</vt:lpstr>
      <vt:lpstr>ANN MODEL USING TENSORFLOW</vt:lpstr>
      <vt:lpstr>VISUALIZING ANN</vt:lpstr>
      <vt:lpstr>TRAINING &amp; TESTING ANN</vt:lpstr>
      <vt:lpstr>CONVOLUTIONAL NEURAL NETWORK</vt:lpstr>
      <vt:lpstr>CNN USING TENSORFLOW</vt:lpstr>
      <vt:lpstr>TRAINING &amp; TESTING CNN</vt:lpstr>
      <vt:lpstr>LOSS &amp; ACCURACY PLOTS</vt:lpstr>
      <vt:lpstr>CONFUSION MATRIX &amp; METRICS</vt:lpstr>
      <vt:lpstr>MobileNetV2 USING TENSORFLOW</vt:lpstr>
      <vt:lpstr>LOSS &amp; ACCURACY PLOTS </vt:lpstr>
      <vt:lpstr>Slide 31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 FROM MRI  </dc:title>
  <dc:creator>Priyansh Singhal</dc:creator>
  <cp:lastModifiedBy>abc</cp:lastModifiedBy>
  <cp:revision>1</cp:revision>
  <dcterms:created xsi:type="dcterms:W3CDTF">2023-11-18T04:35:42Z</dcterms:created>
  <dcterms:modified xsi:type="dcterms:W3CDTF">2023-12-04T05:15:17Z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